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444" r:id="rId3"/>
    <p:sldId id="270" r:id="rId4"/>
    <p:sldId id="271" r:id="rId5"/>
    <p:sldId id="283" r:id="rId6"/>
    <p:sldId id="412" r:id="rId7"/>
    <p:sldId id="407" r:id="rId8"/>
    <p:sldId id="413" r:id="rId9"/>
    <p:sldId id="422" r:id="rId10"/>
    <p:sldId id="409" r:id="rId11"/>
    <p:sldId id="423" r:id="rId12"/>
    <p:sldId id="424" r:id="rId13"/>
    <p:sldId id="425" r:id="rId14"/>
    <p:sldId id="426" r:id="rId15"/>
    <p:sldId id="427" r:id="rId16"/>
    <p:sldId id="429" r:id="rId17"/>
    <p:sldId id="430" r:id="rId18"/>
    <p:sldId id="388" r:id="rId19"/>
    <p:sldId id="445" r:id="rId20"/>
    <p:sldId id="431" r:id="rId21"/>
    <p:sldId id="432" r:id="rId22"/>
    <p:sldId id="447" r:id="rId23"/>
    <p:sldId id="428" r:id="rId24"/>
    <p:sldId id="394" r:id="rId25"/>
    <p:sldId id="395" r:id="rId26"/>
    <p:sldId id="268" r:id="rId27"/>
    <p:sldId id="434" r:id="rId28"/>
    <p:sldId id="435" r:id="rId29"/>
    <p:sldId id="446" r:id="rId30"/>
    <p:sldId id="278" r:id="rId31"/>
    <p:sldId id="437" r:id="rId32"/>
    <p:sldId id="438" r:id="rId33"/>
    <p:sldId id="439" r:id="rId34"/>
    <p:sldId id="440" r:id="rId35"/>
    <p:sldId id="441" r:id="rId36"/>
    <p:sldId id="442" r:id="rId37"/>
    <p:sldId id="44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5250" autoAdjust="0"/>
  </p:normalViewPr>
  <p:slideViewPr>
    <p:cSldViewPr>
      <p:cViewPr varScale="1">
        <p:scale>
          <a:sx n="62" d="100"/>
          <a:sy n="62" d="100"/>
        </p:scale>
        <p:origin x="14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AA1D-3ADF-4D26-BEB3-7B1F1001DA3A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D55B-AB26-465F-A491-C4C87C460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2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3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5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27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2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74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28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37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5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25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40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6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6C1A-C9EF-4B97-BB87-C01D6EB620D8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6 Mountain 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91400" y="228600"/>
            <a:ext cx="1600204" cy="964864"/>
          </a:xfrm>
          <a:prstGeom prst="rect">
            <a:avLst/>
          </a:prstGeom>
        </p:spPr>
      </p:pic>
      <p:sp>
        <p:nvSpPr>
          <p:cNvPr id="9" name="Parallelogram 8"/>
          <p:cNvSpPr/>
          <p:nvPr/>
        </p:nvSpPr>
        <p:spPr>
          <a:xfrm>
            <a:off x="0" y="0"/>
            <a:ext cx="7543800" cy="1066800"/>
          </a:xfrm>
          <a:prstGeom prst="parallelogram">
            <a:avLst>
              <a:gd name="adj" fmla="val 7738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Yf0rZOcin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Yf0rZOcinE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2020 PK Guide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30" y="1981200"/>
            <a:ext cx="6096000" cy="4064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5CCAB8-872A-4D18-B9A6-938CB1DF5876}"/>
              </a:ext>
            </a:extLst>
          </p:cNvPr>
          <p:cNvSpPr txBox="1"/>
          <p:nvPr/>
        </p:nvSpPr>
        <p:spPr>
          <a:xfrm>
            <a:off x="228600" y="63246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26, 2020</a:t>
            </a:r>
          </a:p>
        </p:txBody>
      </p:sp>
    </p:spTree>
  </p:cSld>
  <p:clrMapOvr>
    <a:masterClrMapping/>
  </p:clrMapOvr>
  <p:transition advClick="0" advTm="1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Mountain Perfect Grind disposers are 30% faster (2500 RPM) than the ISE Induction (1725 RPM) units.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Motor Speed + Design of Chamber = FASTER GRINDING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This means the consumer finished the job much faster and spends less time over the sink.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Can be safely used with a septic system. 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Speed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162279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Air Switches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2057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– Eliminate the risk of electrical 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Perfect for island sink installations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90800"/>
            <a:ext cx="38862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5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115318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Deluxe Air Switches</a:t>
            </a:r>
          </a:p>
        </p:txBody>
      </p:sp>
      <p:pic>
        <p:nvPicPr>
          <p:cNvPr id="1026" name="Picture 2" descr="http://resources.stonemediaworks.com/product/images/7161_1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0" y="3967243"/>
            <a:ext cx="1491239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sources.stonemediaworks.com/product/images/7162_1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88821"/>
            <a:ext cx="1418937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62568" y="3750588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918281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5456616"/>
            <a:ext cx="355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NOTE: </a:t>
            </a:r>
            <a:r>
              <a:rPr lang="en-US" dirty="0"/>
              <a:t>Some manufacturers do not offer air switches: i.e. Kohler, DXV, Grohe, Hansgrohe, Delta, </a:t>
            </a:r>
            <a:r>
              <a:rPr lang="en-US" dirty="0" err="1"/>
              <a:t>Brizo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FC8D4-2D8C-434D-BFEC-DCE4C7A9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84" y="4088954"/>
            <a:ext cx="24384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C07ABE-E94F-4AA2-A040-C69481182C81}"/>
              </a:ext>
            </a:extLst>
          </p:cNvPr>
          <p:cNvSpPr txBox="1"/>
          <p:nvPr/>
        </p:nvSpPr>
        <p:spPr>
          <a:xfrm>
            <a:off x="2423967" y="5884418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B333F-E36E-40F1-8DD3-552E84F18F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3076" y="1888821"/>
            <a:ext cx="2611906" cy="2176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39C41-8296-475A-B218-6605E6A9CA15}"/>
              </a:ext>
            </a:extLst>
          </p:cNvPr>
          <p:cNvSpPr txBox="1"/>
          <p:nvPr/>
        </p:nvSpPr>
        <p:spPr>
          <a:xfrm>
            <a:off x="3569077" y="3782577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MT963R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E9527B-5746-4CCD-973E-7C4DF34CF330}"/>
              </a:ext>
            </a:extLst>
          </p:cNvPr>
          <p:cNvSpPr txBox="1"/>
          <p:nvPr/>
        </p:nvSpPr>
        <p:spPr>
          <a:xfrm>
            <a:off x="5624918" y="3615517"/>
            <a:ext cx="338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Solid Brass Button &amp;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Threaded Shank</a:t>
            </a:r>
          </a:p>
        </p:txBody>
      </p:sp>
    </p:spTree>
    <p:extLst>
      <p:ext uri="{BB962C8B-B14F-4D97-AF65-F5344CB8AC3E}">
        <p14:creationId xmlns:p14="http://schemas.microsoft.com/office/powerpoint/2010/main" val="592989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054941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MT8799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43594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Traditional</a:t>
            </a:r>
            <a:endParaRPr lang="en-US" sz="2400" b="1" dirty="0"/>
          </a:p>
          <a:p>
            <a:pPr algn="ctr"/>
            <a:r>
              <a:rPr lang="en-US" dirty="0"/>
              <a:t>Duo Strainer</a:t>
            </a:r>
          </a:p>
        </p:txBody>
      </p:sp>
      <p:pic>
        <p:nvPicPr>
          <p:cNvPr id="2052" name="Picture 4" descr="http://resources.stonemediaworks.com/product/images/7163_1_Larg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2" y="2793655"/>
            <a:ext cx="237972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19331" y="4282389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4" name="Picture 6" descr="http://resources.stonemediaworks.com/product/images/7166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00600"/>
            <a:ext cx="27431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1000" y="6067186"/>
            <a:ext cx="109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MT7799EV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6300" y="63127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3200" y="5681291"/>
            <a:ext cx="2057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194359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Classic</a:t>
            </a:r>
            <a:endParaRPr lang="en-US" sz="2400" b="1" dirty="0"/>
          </a:p>
        </p:txBody>
      </p:sp>
      <p:pic>
        <p:nvPicPr>
          <p:cNvPr id="2056" name="Picture 8" descr="http://resources.stonemediaworks.com/product/images/2985_1_Origina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7751"/>
            <a:ext cx="1500188" cy="16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71869" y="37338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5175" y="393183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8" name="Picture 10" descr="http://resources.stonemediaworks.com/product/images/296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64" y="3415358"/>
            <a:ext cx="1625964" cy="15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819900" y="4580109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MT200EV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3129" y="478250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pic>
        <p:nvPicPr>
          <p:cNvPr id="2060" name="Picture 12" descr="http://resources.stonemediaworks.com/product/images/2963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75" y="5002300"/>
            <a:ext cx="1605999" cy="16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58000" y="6248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7565" y="648275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98957" y="5945974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</p:spTree>
    <p:extLst>
      <p:ext uri="{BB962C8B-B14F-4D97-AF65-F5344CB8AC3E}">
        <p14:creationId xmlns:p14="http://schemas.microsoft.com/office/powerpoint/2010/main" val="2436952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166" y="36576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4359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Contemporary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2527" y="388571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194359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3-in-1</a:t>
            </a:r>
            <a:endParaRPr lang="en-US" sz="2400" b="1" dirty="0"/>
          </a:p>
        </p:txBody>
      </p:sp>
      <p:pic>
        <p:nvPicPr>
          <p:cNvPr id="3074" name="Picture 2" descr="http://resources.stonemediaworks.com/product/images/7164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667" y="2400309"/>
            <a:ext cx="2229896" cy="16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sources.stonemediaworks.com/product/images/7167_1_Larg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8" y="3772634"/>
            <a:ext cx="2049902" cy="15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esources.stonemediaworks.com/product/images/7168_1_Larg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2" y="5223060"/>
            <a:ext cx="2129695" cy="15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81550" y="4803586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MT210EV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86160" y="50023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52432" y="6295752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MT212EV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59584" y="653698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2637" y="6198513"/>
            <a:ext cx="997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  <p:pic>
        <p:nvPicPr>
          <p:cNvPr id="3080" name="Picture 8" descr="http://resources.stonemediaworks.com/product/images/7165_1_Larg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31" y="2358550"/>
            <a:ext cx="2341252" cy="17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29069" y="3581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MT115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2600" y="37616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3082" name="Picture 10" descr="http://resources.stonemediaworks.com/product/images/7169_1_Larg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23" y="4038600"/>
            <a:ext cx="2219181" cy="16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726512" y="419758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MT120EV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48077" y="441617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80101" y="4596389"/>
            <a:ext cx="101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Removable basket NOT included</a:t>
            </a:r>
          </a:p>
        </p:txBody>
      </p:sp>
      <p:pic>
        <p:nvPicPr>
          <p:cNvPr id="3084" name="Picture 12" descr="http://resources.stonemediaworks.com/product/images/7170_1_Large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17481"/>
          <a:stretch/>
        </p:blipFill>
        <p:spPr bwMode="auto">
          <a:xfrm>
            <a:off x="4404574" y="5378450"/>
            <a:ext cx="2663825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648200" y="6477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MT130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340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2323" y="5849476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Includes removable basket</a:t>
            </a:r>
          </a:p>
        </p:txBody>
      </p:sp>
    </p:spTree>
    <p:extLst>
      <p:ext uri="{BB962C8B-B14F-4D97-AF65-F5344CB8AC3E}">
        <p14:creationId xmlns:p14="http://schemas.microsoft.com/office/powerpoint/2010/main" val="3882702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Soap / Lotion Dispensers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0" y="2209800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Larger 16 </a:t>
            </a:r>
            <a:r>
              <a:rPr lang="en-US" sz="2000" dirty="0" err="1"/>
              <a:t>oz</a:t>
            </a:r>
            <a:r>
              <a:rPr lang="en-US" sz="2000" dirty="0"/>
              <a:t> reservoir bottle vs competitors 12 </a:t>
            </a:r>
            <a:r>
              <a:rPr lang="en-US" sz="2000" dirty="0" err="1"/>
              <a:t>oz</a:t>
            </a:r>
            <a:endParaRPr lang="en-US" sz="2000" dirty="0"/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 units easily refill from above the countertop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Lifetime warranty on all pumps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667000"/>
            <a:ext cx="33617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49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Little Gourmet Premium Hot Water System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1000" y="1985319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Reverse Osmosis Compatible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190°+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1300w Power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Energy Efficient – Uses less energy than a 40w light bulb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5/8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098" name="Picture 2" descr="http://resources.stonemediaworks.com/product/images/6180_1_Lar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292837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5463194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MT641-3</a:t>
            </a:r>
          </a:p>
        </p:txBody>
      </p:sp>
    </p:spTree>
    <p:extLst>
      <p:ext uri="{BB962C8B-B14F-4D97-AF65-F5344CB8AC3E}">
        <p14:creationId xmlns:p14="http://schemas.microsoft.com/office/powerpoint/2010/main" val="421944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Mountain Chill Water Chiller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" y="2819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6146" name="Picture 2" descr="http://resources.stonemediaworks.com/product/images/3097_3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5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0434" y="51816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MT670-2</a:t>
            </a:r>
          </a:p>
        </p:txBody>
      </p:sp>
    </p:spTree>
    <p:extLst>
      <p:ext uri="{BB962C8B-B14F-4D97-AF65-F5344CB8AC3E}">
        <p14:creationId xmlns:p14="http://schemas.microsoft.com/office/powerpoint/2010/main" val="384531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CA5DF-1C8B-4986-9785-781CF891F514}"/>
              </a:ext>
            </a:extLst>
          </p:cNvPr>
          <p:cNvSpPr txBox="1"/>
          <p:nvPr/>
        </p:nvSpPr>
        <p:spPr>
          <a:xfrm>
            <a:off x="475627" y="1171637"/>
            <a:ext cx="77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 Pure Water Filtration</a:t>
            </a:r>
            <a:endParaRPr lang="en-US" sz="4236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8E64E-3418-4222-900A-956095FCF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26229"/>
            <a:ext cx="2042935" cy="4800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31B7F2-5331-4CF2-B9E6-BE0226A050EA}"/>
              </a:ext>
            </a:extLst>
          </p:cNvPr>
          <p:cNvSpPr/>
          <p:nvPr/>
        </p:nvSpPr>
        <p:spPr>
          <a:xfrm>
            <a:off x="3505200" y="1826229"/>
            <a:ext cx="5411073" cy="4627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The case for the need of water filtration has been made. Homeowners regularly drink bottled water or ‘filtered’ water from the refrigerator. </a:t>
            </a:r>
          </a:p>
          <a:p>
            <a:endParaRPr lang="en-US" sz="2118" dirty="0"/>
          </a:p>
          <a:p>
            <a:endParaRPr lang="en-US" sz="2118" dirty="0"/>
          </a:p>
          <a:p>
            <a:r>
              <a:rPr lang="en-US" sz="2118" dirty="0"/>
              <a:t>Instances of LEAD found in potable water due to governmental negligence has grabbed headlines…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Flint, MI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Newark, NJ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Baltimore, MD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Chicago, 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Milwaukee, WI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12" dirty="0"/>
          </a:p>
        </p:txBody>
      </p:sp>
    </p:spTree>
    <p:extLst>
      <p:ext uri="{BB962C8B-B14F-4D97-AF65-F5344CB8AC3E}">
        <p14:creationId xmlns:p14="http://schemas.microsoft.com/office/powerpoint/2010/main" val="4165799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A20CC-35A2-4552-882C-DD326D706583}"/>
              </a:ext>
            </a:extLst>
          </p:cNvPr>
          <p:cNvSpPr txBox="1"/>
          <p:nvPr/>
        </p:nvSpPr>
        <p:spPr>
          <a:xfrm>
            <a:off x="641848" y="1066800"/>
            <a:ext cx="7860303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b="1" dirty="0">
                <a:solidFill>
                  <a:srgbClr val="FF0000"/>
                </a:solidFill>
              </a:rPr>
              <a:t>LEAD</a:t>
            </a:r>
            <a:r>
              <a:rPr lang="en-US" sz="3177" dirty="0"/>
              <a:t>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A86A3-3A89-4F6C-954A-1FD9D257B344}"/>
              </a:ext>
            </a:extLst>
          </p:cNvPr>
          <p:cNvSpPr/>
          <p:nvPr/>
        </p:nvSpPr>
        <p:spPr>
          <a:xfrm>
            <a:off x="837327" y="1671345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Homes built prior to 1986 may have 20% or more lead in their plumbing system</a:t>
            </a:r>
            <a:endParaRPr lang="en-US" sz="1412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EC585-0BAE-44E3-9D4D-6B930EA4E685}"/>
              </a:ext>
            </a:extLst>
          </p:cNvPr>
          <p:cNvSpPr/>
          <p:nvPr/>
        </p:nvSpPr>
        <p:spPr>
          <a:xfrm>
            <a:off x="834270" y="2566799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Lead can be found in newer homes as well…until June 2014, the legal limit for “lead-free” pipes was up to 8%</a:t>
            </a:r>
            <a:endParaRPr lang="en-US" sz="1412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4480E-4C21-4261-A34C-29B48954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513761"/>
            <a:ext cx="5181600" cy="3294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B3C5F-1969-4D5A-BE90-8AD67BCE33BD}"/>
              </a:ext>
            </a:extLst>
          </p:cNvPr>
          <p:cNvSpPr txBox="1"/>
          <p:nvPr/>
        </p:nvSpPr>
        <p:spPr>
          <a:xfrm>
            <a:off x="152400" y="635239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EPA Website</a:t>
            </a:r>
          </a:p>
        </p:txBody>
      </p:sp>
    </p:spTree>
    <p:extLst>
      <p:ext uri="{BB962C8B-B14F-4D97-AF65-F5344CB8AC3E}">
        <p14:creationId xmlns:p14="http://schemas.microsoft.com/office/powerpoint/2010/main" val="28016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Kitchen Sink Suite Installation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19200"/>
            <a:ext cx="4267200" cy="54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1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1549" y="11619083"/>
            <a:ext cx="532154" cy="207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77CA5-A624-42C9-9492-EB23BED1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3" y="1143000"/>
            <a:ext cx="7391400" cy="56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80" y="1298592"/>
            <a:ext cx="5791200" cy="2816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64838"/>
            <a:ext cx="3017520" cy="62179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52600" y="4648200"/>
            <a:ext cx="4237673" cy="1973459"/>
            <a:chOff x="1905000" y="4572000"/>
            <a:chExt cx="5199584" cy="2624994"/>
          </a:xfrm>
        </p:grpSpPr>
        <p:pic>
          <p:nvPicPr>
            <p:cNvPr id="19" name="Picture 18" descr="Francis Anthony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600" y="4572000"/>
              <a:ext cx="3827984" cy="2624994"/>
            </a:xfrm>
            <a:prstGeom prst="rect">
              <a:avLst/>
            </a:prstGeom>
          </p:spPr>
        </p:pic>
        <p:pic>
          <p:nvPicPr>
            <p:cNvPr id="20" name="Picture 19" descr="MT1833-NL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05000" y="4572000"/>
              <a:ext cx="1424456" cy="205105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172200" y="4648200"/>
            <a:ext cx="260096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 Francis Anthony Collection of Point of Use and Instant Hot Faucets are among the smallest available. Utilizing  a mini cartridge designed in Europe, the Francis Anthony faucets are not just shorter, but maintain their proportions throughout the entire faucet</a:t>
            </a:r>
          </a:p>
        </p:txBody>
      </p:sp>
    </p:spTree>
    <p:extLst>
      <p:ext uri="{BB962C8B-B14F-4D97-AF65-F5344CB8AC3E}">
        <p14:creationId xmlns:p14="http://schemas.microsoft.com/office/powerpoint/2010/main" val="325281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25793-28B9-467E-90AF-7469B86A8C30}"/>
              </a:ext>
            </a:extLst>
          </p:cNvPr>
          <p:cNvSpPr txBox="1"/>
          <p:nvPr/>
        </p:nvSpPr>
        <p:spPr>
          <a:xfrm>
            <a:off x="0" y="1337367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Safety Valve - Leak Detector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2E568A-6D99-43CD-A5D5-017F70D6B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16230"/>
          <a:stretch/>
        </p:blipFill>
        <p:spPr bwMode="auto">
          <a:xfrm>
            <a:off x="203494" y="2907799"/>
            <a:ext cx="433768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734E-F4C5-4FDC-BB36-2E45BC8DC8BC}"/>
              </a:ext>
            </a:extLst>
          </p:cNvPr>
          <p:cNvSpPr/>
          <p:nvPr/>
        </p:nvSpPr>
        <p:spPr>
          <a:xfrm>
            <a:off x="4627652" y="2286000"/>
            <a:ext cx="41002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Automatically shuts off once water is detected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Audio alarm when leak occurs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Operates on 9V battery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Quick connect 1/4″ adaptor included for easy installations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Use with Mountain Plumbing Little Gourmet hot tank and/or Mountain Pure filtration unit</a:t>
            </a:r>
            <a:endParaRPr lang="en-US" sz="2000" b="0" i="0" dirty="0">
              <a:solidFill>
                <a:srgbClr val="333333"/>
              </a:solidFill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44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Under Cabinet Peek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685800" y="1447800"/>
            <a:ext cx="7721600" cy="49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72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2E1C7-7831-4F2B-98D1-FC5CEA11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64" y="1105909"/>
            <a:ext cx="4399778" cy="575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2FB14-0C5D-4DC8-8226-4F7166A0FBDE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Duet Finishes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29F5AE-5B36-4430-BE2F-C7235C19ABA7}"/>
              </a:ext>
            </a:extLst>
          </p:cNvPr>
          <p:cNvSpPr/>
          <p:nvPr/>
        </p:nvSpPr>
        <p:spPr>
          <a:xfrm>
            <a:off x="4724400" y="3657600"/>
            <a:ext cx="4038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>
                <a:latin typeface="museo-slab"/>
              </a:rPr>
              <a:t>Duet Finish Combinations</a:t>
            </a:r>
          </a:p>
          <a:p>
            <a:pPr algn="ctr" fontAlgn="base"/>
            <a:endParaRPr lang="en-US" sz="2400" b="1" dirty="0">
              <a:latin typeface="museo-slab"/>
            </a:endParaRPr>
          </a:p>
          <a:p>
            <a:pPr algn="ctr" fontAlgn="base"/>
            <a:r>
              <a:rPr lang="en-US" dirty="0">
                <a:latin typeface="Raleway" panose="020B0503030101060003" pitchFamily="34" charset="0"/>
              </a:rPr>
              <a:t>Combining the modern Matte Black finish with four complimentary colors, specific details of each part stand out. These products give a truly balanced look and a touch of flair to an often forgotten element of designing a kitchen or bath.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2E102-B489-4ECB-A7F5-3C56ACD2F24E}"/>
              </a:ext>
            </a:extLst>
          </p:cNvPr>
          <p:cNvSpPr/>
          <p:nvPr/>
        </p:nvSpPr>
        <p:spPr>
          <a:xfrm>
            <a:off x="4613953" y="14537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Raleway" panose="020B0503030101060003" pitchFamily="34" charset="0"/>
              </a:rPr>
              <a:t>Mountain Plumbing’s Duet Finish Collection highlights elements of your kitchen and bath design to give a truly balanced and unique look. This product has a more modern style, yet can match with many designs.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52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B10A0-21BC-4EB1-A6BF-7A5E0EED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472923"/>
            <a:ext cx="5366772" cy="36481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14F26D-A19D-4B03-822E-D8488350CBBB}"/>
              </a:ext>
            </a:extLst>
          </p:cNvPr>
          <p:cNvCxnSpPr/>
          <p:nvPr/>
        </p:nvCxnSpPr>
        <p:spPr>
          <a:xfrm>
            <a:off x="4996369" y="2535731"/>
            <a:ext cx="27662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E3A62E-B935-4496-B1EA-874FB4A16B17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Knurling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0BF05-C1A5-47C5-A1A8-561AC0A32BCD}"/>
              </a:ext>
            </a:extLst>
          </p:cNvPr>
          <p:cNvSpPr/>
          <p:nvPr/>
        </p:nvSpPr>
        <p:spPr>
          <a:xfrm>
            <a:off x="304800" y="5181600"/>
            <a:ext cx="8305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museo-slab"/>
              </a:rPr>
              <a:t>Knurled Accents </a:t>
            </a:r>
          </a:p>
          <a:p>
            <a:pPr fontAlgn="base"/>
            <a:r>
              <a:rPr lang="en-US" dirty="0">
                <a:latin typeface="Raleway" panose="020B0503030101060003" pitchFamily="34" charset="0"/>
              </a:rPr>
              <a:t>Intricate diamond knurling adds richness and depth to the design of your faucet. Knurling accents are becoming more common in modern classic environments and urban industrial spaces.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39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T10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9628" y="1943092"/>
            <a:ext cx="2607186" cy="1505119"/>
          </a:xfrm>
          <a:prstGeom prst="rect">
            <a:avLst/>
          </a:prstGeom>
        </p:spPr>
      </p:pic>
      <p:pic>
        <p:nvPicPr>
          <p:cNvPr id="15" name="Picture 14" descr="MT11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5535" y="3810000"/>
            <a:ext cx="3026933" cy="1814364"/>
          </a:xfrm>
          <a:prstGeom prst="rect">
            <a:avLst/>
          </a:prstGeom>
        </p:spPr>
      </p:pic>
      <p:pic>
        <p:nvPicPr>
          <p:cNvPr id="16" name="Picture 15" descr="MT12-9X1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862" y="518160"/>
            <a:ext cx="2301240" cy="2301240"/>
          </a:xfrm>
          <a:prstGeom prst="rect">
            <a:avLst/>
          </a:prstGeom>
        </p:spPr>
      </p:pic>
      <p:pic>
        <p:nvPicPr>
          <p:cNvPr id="17" name="Picture 16" descr="MT13-9X1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98" y="2971800"/>
            <a:ext cx="3352800" cy="1497900"/>
          </a:xfrm>
          <a:prstGeom prst="rect">
            <a:avLst/>
          </a:prstGeom>
        </p:spPr>
      </p:pic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4343400" y="1447856"/>
            <a:ext cx="4145280" cy="1078166"/>
            <a:chOff x="109613700" y="109519627"/>
            <a:chExt cx="3657600" cy="95132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109613700" y="109519627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u="sng" dirty="0">
                  <a:solidFill>
                    <a:srgbClr val="031F73"/>
                  </a:solidFill>
                  <a:latin typeface="Gill Sans MT" pitchFamily="34" charset="0"/>
                  <a:cs typeface="Arial" pitchFamily="34" charset="0"/>
                </a:rPr>
                <a:t>5 Styles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09613700" y="109956600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66"/>
                  </a:solidFill>
                  <a:latin typeface="Gill Sans MT" pitchFamily="34" charset="0"/>
                  <a:cs typeface="Arial" pitchFamily="34" charset="0"/>
                </a:rPr>
                <a:t>Round</a:t>
              </a:r>
              <a:r>
                <a:rPr lang="en-US" sz="2400" dirty="0">
                  <a:solidFill>
                    <a:srgbClr val="006699"/>
                  </a:solidFill>
                  <a:latin typeface="Gill Sans MT" pitchFamily="34" charset="0"/>
                  <a:cs typeface="Arial" pitchFamily="34" charset="0"/>
                </a:rPr>
                <a:t> (6”,8”,10”,12, 16”)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45198" y="2388870"/>
            <a:ext cx="4324920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Square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(6”,8”,10”,12”, 16”)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931920" y="2819400"/>
            <a:ext cx="4145280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Oval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(6x9”,9x13”)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312920" y="3200400"/>
            <a:ext cx="4145280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Rectangle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(7x10”,9x13”)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771900" y="4893645"/>
            <a:ext cx="5181600" cy="13356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Ultra Slim Design, Less Than 3mm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Stainless Steel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Seamless Construction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Clog Free nozzles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1.6 GPM Standard w/ 2.5 GPM Restrictor Included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*Finishes: CPB, BRN, PN, ORB, MB, VB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975322" y="3657600"/>
            <a:ext cx="5244878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NEW</a:t>
            </a: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 Traditional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(8” &amp; 10”)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268" y="5330147"/>
            <a:ext cx="2668834" cy="120653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Rain Heads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pic>
        <p:nvPicPr>
          <p:cNvPr id="28" name="Picture 27" descr="MT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749075"/>
            <a:ext cx="1412723" cy="524897"/>
          </a:xfrm>
          <a:prstGeom prst="rect">
            <a:avLst/>
          </a:prstGeom>
        </p:spPr>
      </p:pic>
      <p:pic>
        <p:nvPicPr>
          <p:cNvPr id="29" name="Picture 28" descr="MT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17" y="1883204"/>
            <a:ext cx="1377132" cy="525861"/>
          </a:xfrm>
          <a:prstGeom prst="rect">
            <a:avLst/>
          </a:prstGeom>
        </p:spPr>
      </p:pic>
      <p:pic>
        <p:nvPicPr>
          <p:cNvPr id="30" name="Picture 29" descr="MT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1363" y="1749075"/>
            <a:ext cx="1412724" cy="419426"/>
          </a:xfrm>
          <a:prstGeom prst="rect">
            <a:avLst/>
          </a:prstGeom>
        </p:spPr>
      </p:pic>
      <p:pic>
        <p:nvPicPr>
          <p:cNvPr id="31" name="Picture 30" descr="MT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8093" y="1779642"/>
            <a:ext cx="1412724" cy="563666"/>
          </a:xfrm>
          <a:prstGeom prst="rect">
            <a:avLst/>
          </a:prstGeom>
        </p:spPr>
      </p:pic>
      <p:pic>
        <p:nvPicPr>
          <p:cNvPr id="32" name="Picture 31" descr="MT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8698" y="2461411"/>
            <a:ext cx="1535444" cy="554466"/>
          </a:xfrm>
          <a:prstGeom prst="rect">
            <a:avLst/>
          </a:prstGeom>
        </p:spPr>
      </p:pic>
      <p:pic>
        <p:nvPicPr>
          <p:cNvPr id="33" name="Picture 32" descr="MT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000" y="2273972"/>
            <a:ext cx="1233565" cy="1274308"/>
          </a:xfrm>
          <a:prstGeom prst="rect">
            <a:avLst/>
          </a:prstGeom>
        </p:spPr>
      </p:pic>
      <p:pic>
        <p:nvPicPr>
          <p:cNvPr id="34" name="Picture 33" descr="MT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2343308"/>
            <a:ext cx="1371600" cy="13685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Arms</a:t>
            </a:r>
          </a:p>
        </p:txBody>
      </p:sp>
      <p:pic>
        <p:nvPicPr>
          <p:cNvPr id="9218" name="Picture 2" descr="http://resources.stonemediaworks.com/product/images/4679_1_Origina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" y="2582702"/>
            <a:ext cx="838390" cy="83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resources.stonemediaworks.com/product/images/4682_1_Origina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04" y="2457525"/>
            <a:ext cx="1352475" cy="13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84715" y="3826898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Showers</a:t>
            </a:r>
          </a:p>
        </p:txBody>
      </p:sp>
      <p:pic>
        <p:nvPicPr>
          <p:cNvPr id="9222" name="Picture 6" descr="http://resources.stonemediaworks.com/product/images/6145_3_Large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121" y="4369213"/>
            <a:ext cx="2232283" cy="22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resources.stonemediaworks.com/product/images/6146_3_Large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3" y="4313665"/>
            <a:ext cx="2371282" cy="23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resources.stonemediaworks.com/product/images/7175_1_Original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165" y="4296455"/>
            <a:ext cx="293617" cy="23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resources.stonemediaworks.com/product/images/7176_1_Larg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01" y="4300979"/>
            <a:ext cx="384999" cy="23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C4853-026E-4CFF-BC09-0A35E4A2987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897" r="31167"/>
          <a:stretch/>
        </p:blipFill>
        <p:spPr>
          <a:xfrm>
            <a:off x="5952219" y="4202459"/>
            <a:ext cx="1142173" cy="24446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1544DE-ADB1-41E1-8D89-A922B5286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4" r="28883"/>
          <a:stretch/>
        </p:blipFill>
        <p:spPr bwMode="auto">
          <a:xfrm>
            <a:off x="7489054" y="4199288"/>
            <a:ext cx="1073794" cy="239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AB634E-8BFC-4B97-BED5-B8A75C265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6" r="25743"/>
          <a:stretch/>
        </p:blipFill>
        <p:spPr bwMode="auto">
          <a:xfrm>
            <a:off x="2461363" y="4223881"/>
            <a:ext cx="1058424" cy="24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41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Slide Rails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81600" y="1216221"/>
            <a:ext cx="358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Holders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1688068"/>
            <a:ext cx="601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 Integral Waterway</a:t>
            </a:r>
          </a:p>
        </p:txBody>
      </p:sp>
      <p:pic>
        <p:nvPicPr>
          <p:cNvPr id="12290" name="Picture 2" descr="http://resources.stonemediaworks.com/product/images/7181_1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2734"/>
            <a:ext cx="1263937" cy="42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resources.stonemediaworks.com/product/images/7182_1_Orig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9" y="2057400"/>
            <a:ext cx="177019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514601" y="22420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Slide Rail Only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71469" y="56388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4669" y="57912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MT9SRW</a:t>
            </a:r>
          </a:p>
        </p:txBody>
      </p:sp>
      <p:pic>
        <p:nvPicPr>
          <p:cNvPr id="12294" name="Picture 6" descr="http://resources.stonemediaworks.com/product/images/6152_2_Larg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90" y="2514600"/>
            <a:ext cx="586310" cy="42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resources.stonemediaworks.com/product/images/718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168154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57090" y="646072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64533" y="652019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</a:t>
            </a:r>
          </a:p>
        </p:txBody>
      </p:sp>
      <p:pic>
        <p:nvPicPr>
          <p:cNvPr id="12298" name="Picture 10" descr="http://resources.stonemediaworks.com/product/images/7177_1_Lar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27" y="1661295"/>
            <a:ext cx="1511073" cy="11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resources.stonemediaworks.com/product/images/7178_1_Larg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17" y="1725474"/>
            <a:ext cx="1257979" cy="10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resources.stonemediaworks.com/product/images/7179_1_Larg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7" y="1872734"/>
            <a:ext cx="1238722" cy="7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resources.stonemediaworks.com/product/images/6147_2_Original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01" y="2912876"/>
            <a:ext cx="1025673" cy="8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resources.stonemediaworks.com/product/images/6148_1_Larg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14" y="2932093"/>
            <a:ext cx="8778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resources.stonemediaworks.com/product/images/6871_1_Original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33" y="3990810"/>
            <a:ext cx="1315894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resources.stonemediaworks.com/product/images/6870_1_Original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80" y="4020521"/>
            <a:ext cx="1154020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://resources.stonemediaworks.com/product/images/6149_1_Large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26" y="2928637"/>
            <a:ext cx="843097" cy="8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://resources.stonemediaworks.com/product/images/6150_1_Large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90" y="5248819"/>
            <a:ext cx="1391879" cy="13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44906" y="5202091"/>
            <a:ext cx="2007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Hose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1F0ADD-76DD-4A10-90A9-C8689DC7C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5553" r="8528" b="19619"/>
          <a:stretch/>
        </p:blipFill>
        <p:spPr bwMode="auto">
          <a:xfrm>
            <a:off x="7777068" y="3989829"/>
            <a:ext cx="1287472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27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Rain Rail Plus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5FE09B-4B96-487C-BA11-22C37DA6595C}"/>
              </a:ext>
            </a:extLst>
          </p:cNvPr>
          <p:cNvSpPr txBox="1"/>
          <p:nvPr/>
        </p:nvSpPr>
        <p:spPr>
          <a:xfrm>
            <a:off x="3603812" y="2271841"/>
            <a:ext cx="5125571" cy="335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Perfect for retrofit remodel</a:t>
            </a:r>
          </a:p>
          <a:p>
            <a:r>
              <a:rPr lang="en-US" sz="2118" dirty="0"/>
              <a:t>	No need to break into wall</a:t>
            </a:r>
          </a:p>
          <a:p>
            <a:r>
              <a:rPr lang="en-US" sz="2118" dirty="0"/>
              <a:t>	Ties into existing shower arm outlet 	and anchors over tile</a:t>
            </a:r>
          </a:p>
          <a:p>
            <a:endParaRPr lang="en-US" sz="2118" dirty="0"/>
          </a:p>
          <a:p>
            <a:r>
              <a:rPr lang="en-US" sz="2118" dirty="0" err="1"/>
              <a:t>cUPC</a:t>
            </a:r>
            <a:r>
              <a:rPr lang="en-US" sz="2118" dirty="0"/>
              <a:t> approved</a:t>
            </a:r>
          </a:p>
          <a:p>
            <a:endParaRPr lang="en-US" sz="2118" dirty="0"/>
          </a:p>
          <a:p>
            <a:r>
              <a:rPr lang="en-US" sz="2118" dirty="0"/>
              <a:t>Components sold individually</a:t>
            </a:r>
          </a:p>
          <a:p>
            <a:r>
              <a:rPr lang="en-US" sz="2118" dirty="0"/>
              <a:t>	i.e. shower head, hose, hand shower</a:t>
            </a:r>
          </a:p>
          <a:p>
            <a:endParaRPr lang="en-US" sz="2118" dirty="0"/>
          </a:p>
        </p:txBody>
      </p:sp>
      <p:pic>
        <p:nvPicPr>
          <p:cNvPr id="50" name="Picture 49" descr="A close up of a door&#10;&#10;Description automatically generated">
            <a:extLst>
              <a:ext uri="{FF2B5EF4-FFF2-40B4-BE49-F238E27FC236}">
                <a16:creationId xmlns:a16="http://schemas.microsoft.com/office/drawing/2014/main" id="{2FF8181C-ADEE-4283-A77D-DD425BC7C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3"/>
          <a:stretch/>
        </p:blipFill>
        <p:spPr>
          <a:xfrm>
            <a:off x="838200" y="1981200"/>
            <a:ext cx="2327297" cy="45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36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Kitchen Sink Suite Installation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06" y="2054343"/>
            <a:ext cx="3523189" cy="4474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4683D-6790-4159-8560-3AAEC155C8A8}"/>
              </a:ext>
            </a:extLst>
          </p:cNvPr>
          <p:cNvSpPr txBox="1"/>
          <p:nvPr/>
        </p:nvSpPr>
        <p:spPr>
          <a:xfrm>
            <a:off x="5014207" y="2053855"/>
            <a:ext cx="3649043" cy="424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The concept of the Kitchen Sink Suite is for Mountain to be the </a:t>
            </a:r>
            <a:r>
              <a:rPr lang="en-US" sz="1588" b="1" u="sng" dirty="0"/>
              <a:t>GO TO LINE </a:t>
            </a:r>
            <a:r>
              <a:rPr lang="en-US" sz="1588" dirty="0"/>
              <a:t>for kitchen accessories.</a:t>
            </a:r>
          </a:p>
          <a:p>
            <a:endParaRPr lang="en-US" sz="1588" dirty="0"/>
          </a:p>
          <a:p>
            <a:endParaRPr lang="en-US" sz="1588" dirty="0"/>
          </a:p>
          <a:p>
            <a:r>
              <a:rPr lang="en-US" sz="1588" dirty="0"/>
              <a:t>We are expanding beyond just telling people about the products functionality…we want to </a:t>
            </a:r>
            <a:r>
              <a:rPr lang="en-US" sz="1588" b="1" dirty="0"/>
              <a:t>demonstrate</a:t>
            </a:r>
            <a:r>
              <a:rPr lang="en-US" sz="1588" dirty="0"/>
              <a:t> how the products can </a:t>
            </a:r>
            <a:r>
              <a:rPr lang="en-US" sz="1588" b="1" dirty="0"/>
              <a:t>upgrade and elevate </a:t>
            </a:r>
            <a:r>
              <a:rPr lang="en-US" sz="1588" dirty="0"/>
              <a:t>the customer’s entire </a:t>
            </a:r>
            <a:r>
              <a:rPr lang="en-US" sz="1588" b="1" u="sng" dirty="0"/>
              <a:t>experience</a:t>
            </a:r>
            <a:r>
              <a:rPr lang="en-US" sz="1588" dirty="0"/>
              <a:t> when using and cooking in the kitchen.</a:t>
            </a:r>
          </a:p>
          <a:p>
            <a:endParaRPr lang="en-US" sz="1588" dirty="0"/>
          </a:p>
          <a:p>
            <a:endParaRPr lang="en-US" sz="1588" dirty="0"/>
          </a:p>
          <a:p>
            <a:r>
              <a:rPr lang="en-US" sz="1588" dirty="0"/>
              <a:t>This is the </a:t>
            </a:r>
            <a:r>
              <a:rPr lang="en-US" sz="1588" b="1" dirty="0"/>
              <a:t>key</a:t>
            </a:r>
            <a:r>
              <a:rPr lang="en-US" sz="1588" dirty="0"/>
              <a:t> on how to talk to customers about the </a:t>
            </a:r>
            <a:r>
              <a:rPr lang="en-US" sz="1588" b="1" u="sng" dirty="0"/>
              <a:t>kitchen accessories being an actual design choice </a:t>
            </a:r>
            <a:r>
              <a:rPr lang="en-US" sz="1588" dirty="0"/>
              <a:t>and not just a </a:t>
            </a:r>
            <a:r>
              <a:rPr lang="en-US" sz="1588" i="1" dirty="0"/>
              <a:t>utilitarian choice</a:t>
            </a:r>
          </a:p>
        </p:txBody>
      </p:sp>
    </p:spTree>
    <p:extLst>
      <p:ext uri="{BB962C8B-B14F-4D97-AF65-F5344CB8AC3E}">
        <p14:creationId xmlns:p14="http://schemas.microsoft.com/office/powerpoint/2010/main" val="1733652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FC02B45-8122-4B32-B40C-363394B3836E}"/>
              </a:ext>
            </a:extLst>
          </p:cNvPr>
          <p:cNvSpPr txBox="1"/>
          <p:nvPr/>
        </p:nvSpPr>
        <p:spPr>
          <a:xfrm>
            <a:off x="936811" y="1731575"/>
            <a:ext cx="5125571" cy="237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Introducing new size – 18”</a:t>
            </a:r>
          </a:p>
          <a:p>
            <a:r>
              <a:rPr lang="en-US" sz="2118" dirty="0"/>
              <a:t>	MTRRP-18/***</a:t>
            </a:r>
          </a:p>
          <a:p>
            <a:endParaRPr lang="en-US" sz="2118" dirty="0"/>
          </a:p>
          <a:p>
            <a:r>
              <a:rPr lang="en-US" sz="2118" dirty="0"/>
              <a:t>2-way divertor for California</a:t>
            </a:r>
          </a:p>
          <a:p>
            <a:endParaRPr lang="en-US" sz="2118" dirty="0"/>
          </a:p>
          <a:p>
            <a:r>
              <a:rPr lang="en-US" sz="2118" dirty="0"/>
              <a:t>Now includes angled hose connector</a:t>
            </a:r>
          </a:p>
          <a:p>
            <a:endParaRPr lang="en-US" sz="2118" dirty="0"/>
          </a:p>
        </p:txBody>
      </p:sp>
      <p:pic>
        <p:nvPicPr>
          <p:cNvPr id="3" name="Picture 2" descr="A picture containing object, street&#10;&#10;Description automatically generated">
            <a:extLst>
              <a:ext uri="{FF2B5EF4-FFF2-40B4-BE49-F238E27FC236}">
                <a16:creationId xmlns:a16="http://schemas.microsoft.com/office/drawing/2014/main" id="{81ED7EF8-FCE6-466A-BB87-DFCD990B7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30" y="1176618"/>
            <a:ext cx="3787588" cy="56813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86402-C070-4F16-9655-7182609DE9E6}"/>
              </a:ext>
            </a:extLst>
          </p:cNvPr>
          <p:cNvCxnSpPr>
            <a:cxnSpLocks/>
          </p:cNvCxnSpPr>
          <p:nvPr/>
        </p:nvCxnSpPr>
        <p:spPr>
          <a:xfrm>
            <a:off x="7115735" y="3014382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F3EF08-0F27-47E5-A611-728509BE0EE2}"/>
              </a:ext>
            </a:extLst>
          </p:cNvPr>
          <p:cNvCxnSpPr>
            <a:cxnSpLocks/>
          </p:cNvCxnSpPr>
          <p:nvPr/>
        </p:nvCxnSpPr>
        <p:spPr>
          <a:xfrm>
            <a:off x="7115735" y="5939118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FF6375-AB63-4748-A784-12040F6A17D8}"/>
              </a:ext>
            </a:extLst>
          </p:cNvPr>
          <p:cNvCxnSpPr>
            <a:cxnSpLocks/>
          </p:cNvCxnSpPr>
          <p:nvPr/>
        </p:nvCxnSpPr>
        <p:spPr>
          <a:xfrm>
            <a:off x="7543800" y="3014383"/>
            <a:ext cx="0" cy="292473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EB800F-B9D8-44F1-A213-9F57610F846B}"/>
              </a:ext>
            </a:extLst>
          </p:cNvPr>
          <p:cNvSpPr txBox="1"/>
          <p:nvPr/>
        </p:nvSpPr>
        <p:spPr>
          <a:xfrm>
            <a:off x="7676029" y="3711396"/>
            <a:ext cx="717175" cy="107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25”</a:t>
            </a:r>
          </a:p>
          <a:p>
            <a:r>
              <a:rPr lang="en-US" sz="2118" dirty="0"/>
              <a:t>Or </a:t>
            </a:r>
          </a:p>
          <a:p>
            <a:r>
              <a:rPr lang="en-US" sz="2118" dirty="0"/>
              <a:t>18”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63E2E-C9F5-4546-9071-ABADF0F39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5075" t="18446" r="30632" b="16522"/>
          <a:stretch/>
        </p:blipFill>
        <p:spPr>
          <a:xfrm flipH="1">
            <a:off x="3891323" y="4290380"/>
            <a:ext cx="1117706" cy="16704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EAC59F-234D-495E-B8C9-14AE29C5F419}"/>
              </a:ext>
            </a:extLst>
          </p:cNvPr>
          <p:cNvCxnSpPr/>
          <p:nvPr/>
        </p:nvCxnSpPr>
        <p:spPr>
          <a:xfrm>
            <a:off x="5009029" y="5301984"/>
            <a:ext cx="1893795" cy="864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5E5A3B8-8901-4D95-9F3F-0F5D857224C2}"/>
              </a:ext>
            </a:extLst>
          </p:cNvPr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</p:spTree>
    <p:extLst>
      <p:ext uri="{BB962C8B-B14F-4D97-AF65-F5344CB8AC3E}">
        <p14:creationId xmlns:p14="http://schemas.microsoft.com/office/powerpoint/2010/main" val="2846599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Select Series Shower Drains</a:t>
            </a:r>
          </a:p>
        </p:txBody>
      </p:sp>
      <p:pic>
        <p:nvPicPr>
          <p:cNvPr id="1026" name="Picture 2" descr="http://resources.stonemediaworks.com/product/images/7183_2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3314870"/>
            <a:ext cx="1697601" cy="1609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30" t="12222" r="13297" b="12222"/>
          <a:stretch/>
        </p:blipFill>
        <p:spPr>
          <a:xfrm>
            <a:off x="359799" y="5257800"/>
            <a:ext cx="1734671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34" y="1229381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Trim Options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799" y="3496216"/>
            <a:ext cx="152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4” Square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3/16” Thick 304 Stainless Steel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0" y="5305217"/>
            <a:ext cx="152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Tile-in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3-1/2” Square Grid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1900" y="1239678"/>
            <a:ext cx="186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Drain Neck Assembly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14" y="3184065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4347" y="4808639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579" y="6590184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MT609</a:t>
            </a:r>
          </a:p>
        </p:txBody>
      </p:sp>
      <p:pic>
        <p:nvPicPr>
          <p:cNvPr id="1028" name="Picture 4" descr="http://resources.stonemediaworks.com/product/images/7186_1_Large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12578" r="18403" b="11950"/>
          <a:stretch/>
        </p:blipFill>
        <p:spPr bwMode="auto">
          <a:xfrm>
            <a:off x="5372100" y="1739384"/>
            <a:ext cx="1981200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15200" y="1752600"/>
            <a:ext cx="152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‘Vanishing’ Thin Edge Design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Hair Catcher &amp; Debris Cover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7669" y="3121968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61251" y="3996750"/>
            <a:ext cx="1435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Schluter</a:t>
            </a:r>
            <a:r>
              <a:rPr lang="en-US" sz="2800" b="1" dirty="0">
                <a:solidFill>
                  <a:srgbClr val="FF0000"/>
                </a:solidFill>
              </a:rPr>
              <a:t> Adaptor</a:t>
            </a:r>
          </a:p>
        </p:txBody>
      </p:sp>
      <p:pic>
        <p:nvPicPr>
          <p:cNvPr id="1030" name="Picture 6" descr="http://resources.stonemediaworks.com/product/images/7189_1_Large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8" t="20125" r="30069" b="27044"/>
          <a:stretch/>
        </p:blipFill>
        <p:spPr bwMode="auto">
          <a:xfrm>
            <a:off x="5653342" y="4957895"/>
            <a:ext cx="1547558" cy="14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448300" y="6251063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MT603A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2800" y="5102363"/>
            <a:ext cx="152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Allows For Installation into Fabric Water Proofing Systems; i.e. </a:t>
            </a:r>
            <a:r>
              <a:rPr lang="en-US" sz="1100" dirty="0" err="1"/>
              <a:t>Schluter</a:t>
            </a:r>
            <a:r>
              <a:rPr lang="en-US" sz="1100" dirty="0"/>
              <a:t>-KERDI</a:t>
            </a:r>
          </a:p>
        </p:txBody>
      </p:sp>
    </p:spTree>
    <p:extLst>
      <p:ext uri="{BB962C8B-B14F-4D97-AF65-F5344CB8AC3E}">
        <p14:creationId xmlns:p14="http://schemas.microsoft.com/office/powerpoint/2010/main" val="2277202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Valves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¼ Turn Ball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¼ Turn Ceramic Cartridge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371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Selecting the Correct Stop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3505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Angle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Straight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800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(Inlet) - Compression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IPS</a:t>
            </a:r>
            <a:r>
              <a:rPr lang="en-US" sz="2400" dirty="0">
                <a:solidFill>
                  <a:srgbClr val="FF0000"/>
                </a:solidFill>
              </a:rPr>
              <a:t> or </a:t>
            </a:r>
            <a:r>
              <a:rPr lang="en-US" sz="2400" dirty="0"/>
              <a:t>Sweat</a:t>
            </a:r>
          </a:p>
          <a:p>
            <a:pPr algn="ctr"/>
            <a:r>
              <a:rPr lang="en-US" sz="2400" dirty="0"/>
              <a:t>X</a:t>
            </a:r>
          </a:p>
          <a:p>
            <a:pPr algn="ctr"/>
            <a:r>
              <a:rPr lang="en-US" sz="2400" dirty="0"/>
              <a:t>3/8” O.D. Compression (Outlet)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19600" y="2895600"/>
            <a:ext cx="0" cy="685800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9600" y="4061264"/>
            <a:ext cx="6178" cy="739336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0" descr="http://resources.stonemediaworks.com/product/images/3030_2_Orig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00189"/>
            <a:ext cx="1009740" cy="1485447"/>
          </a:xfrm>
          <a:prstGeom prst="rect">
            <a:avLst/>
          </a:prstGeom>
          <a:noFill/>
        </p:spPr>
      </p:pic>
      <p:pic>
        <p:nvPicPr>
          <p:cNvPr id="37" name="Picture 12" descr="http://resources.stonemediaworks.com/product/images/3077_2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85" y="2000189"/>
            <a:ext cx="1086502" cy="1281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767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Cover Sleeve</a:t>
            </a:r>
          </a:p>
        </p:txBody>
      </p:sp>
      <p:pic>
        <p:nvPicPr>
          <p:cNvPr id="12" name="Picture 2" descr="a18406bf-1422-4a7d-b88e-6f3122eb722a@namprd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2525" y="1998925"/>
            <a:ext cx="5290869" cy="397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F9438A-8343-4703-B1D5-E754BDF1370D}"/>
              </a:ext>
            </a:extLst>
          </p:cNvPr>
          <p:cNvSpPr txBox="1"/>
          <p:nvPr/>
        </p:nvSpPr>
        <p:spPr>
          <a:xfrm>
            <a:off x="483923" y="1824356"/>
            <a:ext cx="362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Available in 12” &amp; 20”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CA6BC-C104-4191-8FB2-69C91A35F6F1}"/>
              </a:ext>
            </a:extLst>
          </p:cNvPr>
          <p:cNvSpPr txBox="1"/>
          <p:nvPr/>
        </p:nvSpPr>
        <p:spPr>
          <a:xfrm>
            <a:off x="483923" y="2289902"/>
            <a:ext cx="362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Ability to be cut down to fit 16” lines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24180" b="19299"/>
          <a:stretch/>
        </p:blipFill>
        <p:spPr>
          <a:xfrm rot="18638460">
            <a:off x="160334" y="3494696"/>
            <a:ext cx="2461846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6994">
            <a:off x="85431" y="5145781"/>
            <a:ext cx="2767803" cy="12858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50652" y="3168098"/>
            <a:ext cx="2278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MT455X &amp; MT456X</a:t>
            </a:r>
          </a:p>
          <a:p>
            <a:r>
              <a:rPr lang="en-US" sz="1400" dirty="0"/>
              <a:t>* Supply Cover Sleeve Only</a:t>
            </a:r>
          </a:p>
          <a:p>
            <a:r>
              <a:rPr lang="en-US" sz="1400" dirty="0"/>
              <a:t>* Only in BRN, CPB, ORB, PN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8778" y="4846118"/>
            <a:ext cx="2490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MT465X &amp; MT466X</a:t>
            </a:r>
          </a:p>
          <a:p>
            <a:r>
              <a:rPr lang="en-US" sz="1400" dirty="0"/>
              <a:t>* Supply Cover Sleeve </a:t>
            </a:r>
            <a:r>
              <a:rPr lang="en-US" sz="1400" u="sng" dirty="0"/>
              <a:t>with</a:t>
            </a:r>
            <a:r>
              <a:rPr lang="en-US" sz="1400" dirty="0"/>
              <a:t> Braided SS Supply Line</a:t>
            </a:r>
          </a:p>
          <a:p>
            <a:r>
              <a:rPr lang="en-US" sz="1400" dirty="0"/>
              <a:t>* Only in BRN, CPB, ORB, PN</a:t>
            </a:r>
          </a:p>
        </p:txBody>
      </p:sp>
    </p:spTree>
    <p:extLst>
      <p:ext uri="{BB962C8B-B14F-4D97-AF65-F5344CB8AC3E}">
        <p14:creationId xmlns:p14="http://schemas.microsoft.com/office/powerpoint/2010/main" val="1228975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Lav</a:t>
            </a:r>
            <a:r>
              <a:rPr lang="en-US" sz="2400" b="1" dirty="0">
                <a:solidFill>
                  <a:srgbClr val="FF0000"/>
                </a:solidFill>
              </a:rPr>
              <a:t> Drains</a:t>
            </a:r>
          </a:p>
        </p:txBody>
      </p:sp>
      <p:pic>
        <p:nvPicPr>
          <p:cNvPr id="11" name="Picture 2" descr="http://resources.stonemediaworks.com/product/images/2929_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05000"/>
            <a:ext cx="2823189" cy="1524000"/>
          </a:xfrm>
          <a:prstGeom prst="rect">
            <a:avLst/>
          </a:prstGeom>
          <a:noFill/>
        </p:spPr>
      </p:pic>
      <p:pic>
        <p:nvPicPr>
          <p:cNvPr id="13" name="Picture 4" descr="http://resources.stonemediaworks.com/product/images/2959_2_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994" y="3200400"/>
            <a:ext cx="2445605" cy="1676400"/>
          </a:xfrm>
          <a:prstGeom prst="rect">
            <a:avLst/>
          </a:prstGeom>
          <a:noFill/>
        </p:spPr>
      </p:pic>
      <p:pic>
        <p:nvPicPr>
          <p:cNvPr id="14" name="Picture 6" descr="http://resources.stonemediaworks.com/product/images/2990_1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410200"/>
            <a:ext cx="2286000" cy="1242484"/>
          </a:xfrm>
          <a:prstGeom prst="rect">
            <a:avLst/>
          </a:prstGeom>
          <a:noFill/>
        </p:spPr>
      </p:pic>
      <p:pic>
        <p:nvPicPr>
          <p:cNvPr id="2050" name="Picture 2" descr="http://resources.stonemediaworks.com/product/images/3100_3_Large.jpe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 t="5219" r="40044" b="5892"/>
          <a:stretch/>
        </p:blipFill>
        <p:spPr bwMode="auto">
          <a:xfrm>
            <a:off x="152400" y="1981200"/>
            <a:ext cx="729746" cy="24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esources.stonemediaworks.com/product/images/3111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9" y="3197442"/>
            <a:ext cx="874174" cy="24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esources.stonemediaworks.com/product/images/3116_2_Original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5" y="4205645"/>
            <a:ext cx="663492" cy="24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84934" y="1229380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Traps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10281" y="1955777"/>
            <a:ext cx="25616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With </a:t>
            </a:r>
            <a:r>
              <a:rPr lang="en-US" sz="1400" dirty="0">
                <a:solidFill>
                  <a:srgbClr val="FF0000"/>
                </a:solidFill>
              </a:rPr>
              <a:t>or</a:t>
            </a:r>
            <a:r>
              <a:rPr lang="en-US" sz="1400" dirty="0"/>
              <a:t> Without Overflow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20 Hole Grid, Clicker, Lift &amp; Turn, Finger Touch, Stationary Dome, Flat Dome Euro, Tear Drop &amp; Square Designs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3400" y="3665316"/>
            <a:ext cx="25616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P-Trap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Bottle Trap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MT2000-2 Has Cleanout</a:t>
            </a:r>
          </a:p>
        </p:txBody>
      </p:sp>
    </p:spTree>
    <p:extLst>
      <p:ext uri="{BB962C8B-B14F-4D97-AF65-F5344CB8AC3E}">
        <p14:creationId xmlns:p14="http://schemas.microsoft.com/office/powerpoint/2010/main" val="847799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Toilet Tank Levers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19050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Toto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Kohler 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American Standard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Icera</a:t>
            </a:r>
            <a:endParaRPr lang="en-US" sz="1600" dirty="0"/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Axent</a:t>
            </a:r>
            <a:endParaRPr lang="en-US" sz="1600" dirty="0"/>
          </a:p>
        </p:txBody>
      </p:sp>
      <p:pic>
        <p:nvPicPr>
          <p:cNvPr id="5122" name="Picture 2" descr="Image result for toto logo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0000"/>
          <a:stretch/>
        </p:blipFill>
        <p:spPr bwMode="auto">
          <a:xfrm>
            <a:off x="220693" y="4443359"/>
            <a:ext cx="2052064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kohler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30" y="5628619"/>
            <a:ext cx="2511425" cy="7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merican standar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90" y="4234811"/>
            <a:ext cx="2438400" cy="10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icer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11" y="5751813"/>
            <a:ext cx="2743200" cy="5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resources.stonemediaworks.com/product/images/3131_1_Large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495">
            <a:off x="5843155" y="1450106"/>
            <a:ext cx="268941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resources.stonemediaworks.com/product/images/2970_1_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64" y="3061829"/>
            <a:ext cx="1093505" cy="10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resources.stonemediaworks.com/product/images/3128_1_Original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54735"/>
            <a:ext cx="2245916" cy="98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XENT | Luxury Bathroom Products">
            <a:extLst>
              <a:ext uri="{FF2B5EF4-FFF2-40B4-BE49-F238E27FC236}">
                <a16:creationId xmlns:a16="http://schemas.microsoft.com/office/drawing/2014/main" id="{1011CF72-7207-4C31-9A34-1755AB6E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31828"/>
          <a:stretch/>
        </p:blipFill>
        <p:spPr bwMode="auto">
          <a:xfrm>
            <a:off x="5986718" y="4406010"/>
            <a:ext cx="2729196" cy="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86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52" y="1905000"/>
            <a:ext cx="5562600" cy="40102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334" y="1229381"/>
            <a:ext cx="243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Immerse Feature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6067647"/>
            <a:ext cx="3102504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53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334" y="1229381"/>
            <a:ext cx="273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DoubleFlex</a:t>
            </a:r>
            <a:r>
              <a:rPr lang="en-US" sz="2400" b="1" dirty="0">
                <a:solidFill>
                  <a:srgbClr val="FF0000"/>
                </a:solidFill>
              </a:rPr>
              <a:t> Feature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5800" y="1828800"/>
            <a:ext cx="66294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Bath waste installations just became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faster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and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easier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  The </a:t>
            </a:r>
            <a:r>
              <a:rPr kumimoji="0" lang="en-US" altLang="en-US" sz="16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DoubleFlex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is designed to handle misalignment problems.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egoe UI Light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The </a:t>
            </a:r>
            <a:r>
              <a:rPr kumimoji="0" lang="en-US" altLang="en-US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SECRET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...patented swivel joints at the overflow head and at the sanitary tee. 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Available in PVC and ABS.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029075"/>
            <a:ext cx="3778250" cy="2295525"/>
          </a:xfrm>
          <a:prstGeom prst="rect">
            <a:avLst/>
          </a:prstGeom>
          <a:noFill/>
          <a:ln w="9525" algn="in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8462" y="3654425"/>
            <a:ext cx="36401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Problem/Scenario 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32" y="4038600"/>
            <a:ext cx="3894968" cy="2286000"/>
          </a:xfrm>
          <a:prstGeom prst="rect">
            <a:avLst/>
          </a:prstGeom>
          <a:noFill/>
          <a:ln w="9525" algn="in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09294" y="3657600"/>
            <a:ext cx="3805235" cy="3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Arial Rounded MT Bold" panose="020F0704030504030204" pitchFamily="34" charset="0"/>
              </a:rPr>
              <a:t>Problem/Scenario 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2913856"/>
            <a:ext cx="2214563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9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2020 Marketing Direction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43469"/>
            <a:ext cx="3523189" cy="447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B2808-DA97-4172-A957-40B648A60453}"/>
              </a:ext>
            </a:extLst>
          </p:cNvPr>
          <p:cNvSpPr txBox="1"/>
          <p:nvPr/>
        </p:nvSpPr>
        <p:spPr>
          <a:xfrm>
            <a:off x="1137792" y="2601869"/>
            <a:ext cx="2407341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i="1" dirty="0"/>
              <a:t>Words, from Bruce…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10A17-CA76-4AA1-AF0F-F5CA16CA3729}"/>
              </a:ext>
            </a:extLst>
          </p:cNvPr>
          <p:cNvSpPr/>
          <p:nvPr/>
        </p:nvSpPr>
        <p:spPr>
          <a:xfrm>
            <a:off x="307764" y="5671341"/>
            <a:ext cx="3689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 this link if next slide will not play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https://youtu.be/SYf0rZOcinE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6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2020 Marketing Direction</a:t>
            </a:r>
          </a:p>
        </p:txBody>
      </p:sp>
      <p:pic>
        <p:nvPicPr>
          <p:cNvPr id="3" name="Online Media 2" title="Bruce &quot;Kitchen Sink Suite&quot; Pamphlet Demonstration">
            <a:hlinkClick r:id="" action="ppaction://media"/>
            <a:extLst>
              <a:ext uri="{FF2B5EF4-FFF2-40B4-BE49-F238E27FC236}">
                <a16:creationId xmlns:a16="http://schemas.microsoft.com/office/drawing/2014/main" id="{96BF7FFC-F67E-42CD-BC4F-EA78428BB7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471" y="1483497"/>
            <a:ext cx="8875059" cy="4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Perfect Grind Waste Disposers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371600"/>
            <a:ext cx="4876800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All showroom models have </a:t>
            </a:r>
            <a:r>
              <a:rPr lang="en-US" sz="3200" b="1" i="1" u="sng" dirty="0">
                <a:solidFill>
                  <a:srgbClr val="FF0000"/>
                </a:solidFill>
              </a:rPr>
              <a:t>LIFETIME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warranty!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dirty="0"/>
              <a:t>⅝ hp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 ¾ hp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1-¼ hp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88308"/>
            <a:ext cx="3756309" cy="563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B0F7C-A094-47B7-9945-D5A16859D0CC}"/>
              </a:ext>
            </a:extLst>
          </p:cNvPr>
          <p:cNvSpPr txBox="1"/>
          <p:nvPr/>
        </p:nvSpPr>
        <p:spPr>
          <a:xfrm>
            <a:off x="3276600" y="5693046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Not sold in Big Box retail!</a:t>
            </a:r>
          </a:p>
        </p:txBody>
      </p:sp>
    </p:spTree>
    <p:extLst>
      <p:ext uri="{BB962C8B-B14F-4D97-AF65-F5344CB8AC3E}">
        <p14:creationId xmlns:p14="http://schemas.microsoft.com/office/powerpoint/2010/main" val="395399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f3ff68b-e3bc-45f8-8607-4e8303c62600@namprd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62701"/>
            <a:ext cx="686050" cy="13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8" name="Picture 2" descr="http://www.clipartbest.com/cliparts/9ip/eK4/9ipeK48k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133600"/>
            <a:ext cx="4023970" cy="3493029"/>
          </a:xfrm>
          <a:prstGeom prst="rect">
            <a:avLst/>
          </a:prstGeom>
          <a:noFill/>
        </p:spPr>
      </p:pic>
      <p:pic>
        <p:nvPicPr>
          <p:cNvPr id="208902" name="Picture 6" descr="http://images.insinkerator.com/products/evoexcel_re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3733800"/>
            <a:ext cx="1219200" cy="1219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038600" y="5791200"/>
            <a:ext cx="24854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25.5 lbs!!!</a:t>
            </a:r>
          </a:p>
        </p:txBody>
      </p:sp>
      <p:sp>
        <p:nvSpPr>
          <p:cNvPr id="9" name="Rectangle 8"/>
          <p:cNvSpPr/>
          <p:nvPr/>
        </p:nvSpPr>
        <p:spPr>
          <a:xfrm>
            <a:off x="6886651" y="5638800"/>
            <a:ext cx="22573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13 lbs!!!</a:t>
            </a:r>
          </a:p>
        </p:txBody>
      </p:sp>
      <p:pic>
        <p:nvPicPr>
          <p:cNvPr id="10" name="Picture 6" descr="http://images.insinkerator.com/products/evoexcel_re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3429000"/>
            <a:ext cx="1981200" cy="1981200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2133600" y="3429000"/>
            <a:ext cx="0" cy="198120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" y="2971800"/>
            <a:ext cx="1143000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71800" y="2971800"/>
            <a:ext cx="990600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4800" y="2678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9400" y="2667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 ⅝”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133600" y="3048000"/>
            <a:ext cx="0" cy="236220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81200" y="28956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14 ⅛”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5400" y="3276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13 </a:t>
            </a:r>
            <a:r>
              <a:rPr lang="en-US" sz="1400" dirty="0">
                <a:latin typeface="Bodoni MT"/>
              </a:rPr>
              <a:t>½</a:t>
            </a:r>
            <a:r>
              <a:rPr lang="en-US" sz="1400" dirty="0"/>
              <a:t>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Smaller and Lighter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1956137"/>
            <a:ext cx="228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SHORTER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85" y="2819400"/>
            <a:ext cx="1928915" cy="2895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29" y="2727374"/>
            <a:ext cx="1141792" cy="17140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5D5F52-9914-43AB-BCC5-D6D9CEFE7C29}"/>
              </a:ext>
            </a:extLst>
          </p:cNvPr>
          <p:cNvSpPr txBox="1"/>
          <p:nvPr/>
        </p:nvSpPr>
        <p:spPr>
          <a:xfrm>
            <a:off x="5391237" y="1407414"/>
            <a:ext cx="198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LIGHTER</a:t>
            </a:r>
          </a:p>
        </p:txBody>
      </p:sp>
    </p:spTree>
    <p:extLst>
      <p:ext uri="{BB962C8B-B14F-4D97-AF65-F5344CB8AC3E}">
        <p14:creationId xmlns:p14="http://schemas.microsoft.com/office/powerpoint/2010/main" val="193613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Perfect Grind Waste Disposers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601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Inner Workings: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12882"/>
          <a:stretch/>
        </p:blipFill>
        <p:spPr>
          <a:xfrm>
            <a:off x="1981200" y="1752600"/>
            <a:ext cx="5181600" cy="48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21382"/>
      </p:ext>
    </p:extLst>
  </p:cSld>
  <p:clrMapOvr>
    <a:masterClrMapping/>
  </p:clrMapOvr>
</p:sld>
</file>

<file path=ppt/theme/theme1.xml><?xml version="1.0" encoding="utf-8"?>
<a:theme xmlns:a="http://schemas.openxmlformats.org/drawingml/2006/main" name="2016 m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34163</TotalTime>
  <Words>1308</Words>
  <Application>Microsoft Office PowerPoint</Application>
  <PresentationFormat>On-screen Show (4:3)</PresentationFormat>
  <Paragraphs>285</Paragraphs>
  <Slides>37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Arial Rounded MT Bold</vt:lpstr>
      <vt:lpstr>Bodoni MT</vt:lpstr>
      <vt:lpstr>Calibri</vt:lpstr>
      <vt:lpstr>Gill Sans MT</vt:lpstr>
      <vt:lpstr>Museo Slab 500</vt:lpstr>
      <vt:lpstr>museo-slab</vt:lpstr>
      <vt:lpstr>Raleway</vt:lpstr>
      <vt:lpstr>Segoe UI Light</vt:lpstr>
      <vt:lpstr>Symbol</vt:lpstr>
      <vt:lpstr>2016 mpp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Pechar</dc:creator>
  <cp:lastModifiedBy>Ryan Reidel</cp:lastModifiedBy>
  <cp:revision>156</cp:revision>
  <dcterms:created xsi:type="dcterms:W3CDTF">2016-07-29T14:18:07Z</dcterms:created>
  <dcterms:modified xsi:type="dcterms:W3CDTF">2020-03-26T20:30:11Z</dcterms:modified>
</cp:coreProperties>
</file>